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slideLayouts/slideLayout4.xml" ContentType="application/vnd.openxmlformats-officedocument.presentationml.slideLayout+xml"/>
  <Override PartName="/ppt/revisionInfo.xml" ContentType="application/vnd.ms-powerpoint.revisioninfo+xml"/>
  <Override PartName="/docProps/app.xml" ContentType="application/vnd.openxmlformats-officedocument.extended-properties+xml"/>
  <Override PartName="/ppt/slides/slide18.xml" ContentType="application/vnd.openxmlformats-officedocument.presentationml.slide+xml"/>
  <Override PartName="/docProps/core.xml" ContentType="application/vnd.openxmlformats-package.core-properties+xml"/>
  <Override PartName="/ppt/notesSlides/notesSlide4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5" r:id="rId2"/>
    <p:sldId id="256" r:id="rId3"/>
    <p:sldId id="345" r:id="rId4"/>
    <p:sldId id="267" r:id="rId5"/>
    <p:sldId id="272" r:id="rId6"/>
    <p:sldId id="350" r:id="rId7"/>
    <p:sldId id="347" r:id="rId8"/>
    <p:sldId id="338" r:id="rId9"/>
    <p:sldId id="352" r:id="rId10"/>
    <p:sldId id="353" r:id="rId11"/>
    <p:sldId id="346" r:id="rId12"/>
    <p:sldId id="348" r:id="rId13"/>
    <p:sldId id="321" r:id="rId14"/>
    <p:sldId id="349" r:id="rId15"/>
    <p:sldId id="356" r:id="rId16"/>
    <p:sldId id="268" r:id="rId17"/>
    <p:sldId id="351" r:id="rId18"/>
    <p:sldId id="357" r:id="rId19"/>
    <p:sldId id="270" r:id="rId20"/>
    <p:sldId id="269" r:id="rId21"/>
    <p:sldId id="271" r:id="rId22"/>
    <p:sldId id="355" r:id="rId23"/>
    <p:sldId id="323" r:id="rId24"/>
    <p:sldId id="35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DCECB4-D1F6-4129-8FB9-E9F627517C40}" v="85" dt="2026-06-15T12:24:31.5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6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B6453-5179-45CC-8A4F-0953F494B2CC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4867A2-49AB-4196-92E2-20CC7FC39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15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E1113D-ADF3-4A30-9AAD-93A7F60C1A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0371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E1113D-ADF3-4A30-9AAD-93A7F60C1A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2794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98438" y="803275"/>
            <a:ext cx="6705600" cy="3771900"/>
          </a:xfrm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70216" indent="-296237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84948" indent="-23699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58927" indent="-23699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132907" indent="-23699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606886" indent="-23699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3080865" indent="-23699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554844" indent="-23699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4028824" indent="-23699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B72C667-6462-4C2F-83FF-16E2E34C2089}" type="slidenum">
              <a:rPr kumimoji="0" lang="en-GB" altLang="en-US" smtClean="0"/>
              <a:pPr eaLnBrk="1" hangingPunct="1">
                <a:spcBef>
                  <a:spcPct val="0"/>
                </a:spcBef>
              </a:pPr>
              <a:t>13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884765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98438" y="803275"/>
            <a:ext cx="6705600" cy="3771900"/>
          </a:xfrm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70216" indent="-296237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84948" indent="-23699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58927" indent="-23699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132907" indent="-23699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606886" indent="-23699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3080865" indent="-23699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554844" indent="-23699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4028824" indent="-23699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D480457-7031-4283-8A4D-B804D8A067B5}" type="slidenum">
              <a:rPr kumimoji="0" lang="en-GB" altLang="en-US" smtClean="0"/>
              <a:pPr eaLnBrk="1" hangingPunct="1">
                <a:spcBef>
                  <a:spcPct val="0"/>
                </a:spcBef>
              </a:pPr>
              <a:t>23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1082498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5AA13-CBEC-D2CA-1FC8-696EFE9570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CD4F42-F3FA-F6AD-2C55-675008CA39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0C6E5D-DD9B-3792-C134-CE723FB9E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0A0F5-A610-2D28-6106-C0EDDC8D1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B0C16B-D97D-66B9-104B-42F85BFE4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379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E28ED-AB77-DB31-1A38-59E9B165E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E06AC-86B1-7C1A-650A-2CA8018469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CB63A-4EDD-869D-F77F-F1885B64A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44FCC1-09C6-8828-49A7-59B3DB483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F543D-697E-C27A-48DE-97CA718E5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216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D2F6C-C5E8-23AE-1B33-45AD487D1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00F814-FF7A-31EB-6230-CB128B0C6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7DDF1-F221-FF8A-3843-11AC5D27B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003AC4-573D-B2D0-4564-3DFF4BF83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ACC2E-DCF5-C3EB-560F-56419CF82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457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FBC64-DF88-089E-32E0-383D351D5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98F91-10B7-E7B1-3D23-2FB9DFE92F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9E9074-B242-110B-A9BB-611F6CD88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8DD2FF-931B-0DFD-B743-ABF6F8ED0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BF5F85-CD63-588D-890B-EE7DA196A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D60AD8-31E0-910C-2638-79EB61260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828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EE8CC-F7C8-C587-79C6-F53B56B8A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D985D8-FE28-867A-61B3-070ED791E8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C80C2D-C5AE-D8AF-0C2C-29525D12FD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F412A8-3E35-CEDD-14B5-65394016C1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8858C0-612E-9C90-76A5-E09123AC60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945C99-C876-1EFA-C6C5-4CCE73AD5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DC4A15-DF78-E095-B0DB-438E1CD4A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3A51AA-D515-C02C-C11E-4F31D6A04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191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14F0A-131E-DA54-0A70-36042D3A6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D82753-F61B-8CAC-66F7-0B746875E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07F7C-BB1E-1076-B192-624CDB920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EA7E9E-A793-153D-707C-E3245D154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433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64EB00-C408-9485-F382-BC46B24B7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123DC8-07D0-A878-287B-03F84D4D5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C8180-5072-A45A-E550-911E18DCC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970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20F9B-D8EB-9EF1-688A-2A04EA22E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10F2A-F81B-F838-A89B-72366330A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587221-369F-A11E-1532-527DFB6871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2D00F8-791D-D70B-072F-854C4F14E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B9848F-65D0-E02C-E414-AE2D5D84F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F423BC-3C1F-1C19-8DF8-F75B3CC16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842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0421C-72B1-3D4F-33E5-D2356C894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67AD17-4396-A2CB-A3AD-10D2852452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F9DB7D-4E4C-7B39-E5E8-11EC1CFDDC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B9A0A0-484F-B019-9B6C-E858FF235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2799C7-780B-CABE-1548-69BEE3412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9131FD-7497-5F24-FE77-68C824591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48C08-DA38-BFA7-7BCA-A674975A6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62FE2-4AB6-B3F3-E614-AFC75CEE7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2B44F-86B0-0701-BB1D-E67F5B9B1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A7AD04-75FA-C2D5-171A-472E374D1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5E33B-33DD-B661-D175-2473B7C5A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563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3855EB-718F-9F06-EA30-9753135DE2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392A4E-912A-719A-8D86-80B3C6F101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139DC-3380-152E-7EA4-DC0FD029E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65F1D-BA3F-8529-4D6F-689FE8A0F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42EB6-9A9A-F55C-890D-83BB9CA25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895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00077D-E16C-ED9A-C364-3E461A46B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3C1440-873E-3C1E-3BF9-4B68589A28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4B26A-C3C7-75BC-A25D-D470D1DFD7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F63750-FFE2-4D86-AF57-02D1478CDFB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88014-F707-9440-C5C1-C0DCDD852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57AC5-BE4E-4AEF-9E40-C094C29509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FD2F30-3EE9-4E3A-B346-E1D532CFC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57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derbyshire.gov.uk/education/schools/your-child-at-school/meals/school-meals/free-school-meals.aspx" TargetMode="Externa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derbyshire.gov.uk/education/schools/your-child-at-school/meals/school-meals/free-school-meals.aspx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image" Target="../media/image1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2AC76-1598-9AB7-3229-5281525C12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014" y="801712"/>
            <a:ext cx="6017999" cy="4019561"/>
          </a:xfrm>
        </p:spPr>
        <p:txBody>
          <a:bodyPr anchor="t">
            <a:normAutofit/>
          </a:bodyPr>
          <a:lstStyle/>
          <a:p>
            <a:r>
              <a:rPr lang="en-GB" sz="6600" dirty="0"/>
              <a:t>Y3 Information meeting</a:t>
            </a:r>
            <a:br>
              <a:rPr lang="en-GB" sz="6600" dirty="0"/>
            </a:br>
            <a:br>
              <a:rPr lang="en-GB" sz="6600" dirty="0"/>
            </a:br>
            <a:endParaRPr lang="en-GB" sz="6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CFC195-787B-8D8E-21A6-12470596AF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5002306"/>
            <a:ext cx="4688383" cy="1343703"/>
          </a:xfrm>
        </p:spPr>
        <p:txBody>
          <a:bodyPr anchor="t">
            <a:normAutofit/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15E94C-5F46-3E34-A1CC-C95BEC12BB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6531179" y="1718106"/>
            <a:ext cx="5139613" cy="4907303"/>
          </a:xfrm>
          <a:prstGeom prst="rect">
            <a:avLst/>
          </a:prstGeom>
        </p:spPr>
      </p:pic>
      <p:pic>
        <p:nvPicPr>
          <p:cNvPr id="5" name="Picture 4" descr="A gold star on a white background&#10;&#10;AI-generated content may be incorrect.">
            <a:extLst>
              <a:ext uri="{FF2B5EF4-FFF2-40B4-BE49-F238E27FC236}">
                <a16:creationId xmlns:a16="http://schemas.microsoft.com/office/drawing/2014/main" id="{C52ED282-150C-9B2A-D412-964A80FEF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886" y="3000721"/>
            <a:ext cx="3624055" cy="33523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B6374F-B005-4AF1-263E-290BCE830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3305" y="220670"/>
            <a:ext cx="2600855" cy="11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94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2C4B2B8-4981-F36A-A09C-CD71B8615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to Glebe Junior School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B97416-49E3-3C8F-BB1F-9C9DF8C60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272520" cy="4351338"/>
          </a:xfrm>
        </p:spPr>
        <p:txBody>
          <a:bodyPr/>
          <a:lstStyle/>
          <a:p>
            <a:r>
              <a:rPr lang="en-GB" dirty="0"/>
              <a:t>Who’s who</a:t>
            </a:r>
          </a:p>
          <a:p>
            <a:r>
              <a:rPr lang="en-GB" dirty="0"/>
              <a:t>Buildings and layout</a:t>
            </a:r>
          </a:p>
          <a:p>
            <a:r>
              <a:rPr lang="en-GB" dirty="0"/>
              <a:t>Systems and processes</a:t>
            </a:r>
          </a:p>
          <a:p>
            <a:r>
              <a:rPr lang="en-GB" dirty="0"/>
              <a:t>What to expect in Y3 – timetable, curriculum, logistics, enrichment</a:t>
            </a:r>
          </a:p>
          <a:p>
            <a:r>
              <a:rPr lang="en-GB" dirty="0"/>
              <a:t>Inclusion – SEND/Vulnerable groups/Pupil Premium</a:t>
            </a:r>
          </a:p>
          <a:p>
            <a:r>
              <a:rPr lang="en-GB" dirty="0"/>
              <a:t>Welcome pack</a:t>
            </a:r>
          </a:p>
          <a:p>
            <a:r>
              <a:rPr lang="en-GB" dirty="0"/>
              <a:t>Transition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E258CD-A364-46BB-A03F-D597BCA564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8898753" y="318929"/>
            <a:ext cx="2455048" cy="2344080"/>
          </a:xfrm>
          <a:prstGeom prst="rect">
            <a:avLst/>
          </a:prstGeom>
        </p:spPr>
      </p:pic>
      <p:pic>
        <p:nvPicPr>
          <p:cNvPr id="7" name="Picture 6" descr="A gold star on a white background&#10;&#10;AI-generated content may be incorrect.">
            <a:extLst>
              <a:ext uri="{FF2B5EF4-FFF2-40B4-BE49-F238E27FC236}">
                <a16:creationId xmlns:a16="http://schemas.microsoft.com/office/drawing/2014/main" id="{BC511075-CF60-425E-44FB-E6C8618A31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0933" y="4534085"/>
            <a:ext cx="2269067" cy="20989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5F6BBF1-1A80-1BE4-9FCA-E0E8069C5D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039" y="5695916"/>
            <a:ext cx="2600855" cy="11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490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5229" y="3354212"/>
            <a:ext cx="2228477" cy="2790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260648"/>
            <a:ext cx="3827951" cy="114838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07368" y="3122900"/>
            <a:ext cx="1101722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latin typeface="Trebuchet MS"/>
              </a:rPr>
              <a:t>Ms Williams : Headteacher                          Miss Titmus: Deputy Headteacher  </a:t>
            </a:r>
            <a:endParaRPr lang="en-US" sz="2400" dirty="0">
              <a:latin typeface="Trebuchet MS" panose="020B0603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29919"/>
            <a:ext cx="12144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rebuchet MS" panose="020B0603020202020204" pitchFamily="34" charset="0"/>
              </a:rPr>
              <a:t>             Miss Stevenson- AHT                                 Mrs Finlayson – AHT                   Mrs Whelpton – AHT/SENCO</a:t>
            </a:r>
            <a:endParaRPr lang="en-US" sz="1800" dirty="0">
              <a:latin typeface="Trebuchet MS" panose="020B0603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BF4915-A6EE-4C22-B739-1B7C1C38CD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260" y="443228"/>
            <a:ext cx="2171192" cy="271399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08211F8-C36E-469D-BBAC-790DD6169A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408" y="3717032"/>
            <a:ext cx="2507496" cy="25805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AEA2FAE-A3FD-42EF-B6EC-D1DDBE3DBA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3031" y="3547985"/>
            <a:ext cx="2033251" cy="2728132"/>
          </a:xfrm>
          <a:prstGeom prst="rect">
            <a:avLst/>
          </a:prstGeom>
        </p:spPr>
      </p:pic>
      <p:pic>
        <p:nvPicPr>
          <p:cNvPr id="3" name="Picture 2" descr="A person wearing glasses and a necklace&#10;&#10;AI-generated content may be incorrect.">
            <a:extLst>
              <a:ext uri="{FF2B5EF4-FFF2-40B4-BE49-F238E27FC236}">
                <a16:creationId xmlns:a16="http://schemas.microsoft.com/office/drawing/2014/main" id="{C9252BC3-04CB-78F9-75E7-1C6C948E2C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599" y="442912"/>
            <a:ext cx="2635625" cy="2733676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F834B801-386A-0183-DEB0-1A739961D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1111529"/>
          </a:xfrm>
        </p:spPr>
        <p:txBody>
          <a:bodyPr/>
          <a:lstStyle/>
          <a:p>
            <a:r>
              <a:rPr lang="en-GB" dirty="0"/>
              <a:t>                   Who’s who?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8D88FAE-00D0-4BB3-E229-1C644D9659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390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0950F-4248-A002-A41D-D5492666C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Buildings and layout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38496E-655B-F489-DF1D-B763A53A94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6603" y="1327785"/>
            <a:ext cx="8778794" cy="49822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B491EE-D26B-A8ED-C4B2-E54E3CC418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426" b="-1"/>
          <a:stretch>
            <a:fillRect/>
          </a:stretch>
        </p:blipFill>
        <p:spPr>
          <a:xfrm>
            <a:off x="9486473" y="374013"/>
            <a:ext cx="1997847" cy="190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081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DB486-A9F2-2EF3-37EE-048624C75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366C0-3FC5-89A2-6271-93F407661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Buildings and layout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4A1F76B-7933-CB46-7769-2D67F0BF5B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F443E8-8B93-0E68-1120-A5CC00EA0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02424"/>
            <a:ext cx="9733696" cy="499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171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B6CF3-5B25-37D5-75B0-118DBA4E1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Systems and Processes:</a:t>
            </a:r>
            <a:br>
              <a:rPr lang="en-GB" dirty="0"/>
            </a:br>
            <a:r>
              <a:rPr lang="en-GB" dirty="0"/>
              <a:t>                                                 </a:t>
            </a:r>
            <a:r>
              <a:rPr lang="en-GB" b="1" dirty="0"/>
              <a:t>Arbor and Class Dojo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F2A72-9508-E73B-4725-075951B390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use Arbor as our school information system – an email will be sent to you to enable you to sign up.</a:t>
            </a:r>
          </a:p>
          <a:p>
            <a:r>
              <a:rPr lang="en-GB" dirty="0"/>
              <a:t>We use Class Dojo for school announcements, class information, teacher/parent contact, rewards and photos – a email will be sent to you to enable you to sign up once you have signed up to Arbor.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C15319-A3E8-AFB7-C458-EFA2D8344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2379" y="4564650"/>
            <a:ext cx="2536562" cy="21123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07D171-F653-B911-C3FF-78C9A1216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35" y="5235318"/>
            <a:ext cx="3311766" cy="1370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518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Systems and Processes: </a:t>
            </a:r>
            <a:r>
              <a:rPr lang="en-GB" b="1" dirty="0">
                <a:latin typeface="Trebuchet MS" panose="020B0603020202020204" pitchFamily="34" charset="0"/>
              </a:rPr>
              <a:t>The School Day</a:t>
            </a:r>
            <a:endParaRPr lang="en-US" b="1" dirty="0">
              <a:latin typeface="Trebuchet MS" panose="020B0603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rebuchet MS" panose="020B0603020202020204" pitchFamily="34" charset="0"/>
              </a:rPr>
              <a:t>Breakfast Club from 7.30am </a:t>
            </a:r>
          </a:p>
          <a:p>
            <a:r>
              <a:rPr lang="en-GB" dirty="0">
                <a:latin typeface="Trebuchet MS" panose="020B0603020202020204" pitchFamily="34" charset="0"/>
              </a:rPr>
              <a:t>The school gates will open at 8.45am and children should be in class ready for school to start promptly at 9am.</a:t>
            </a:r>
          </a:p>
          <a:p>
            <a:r>
              <a:rPr lang="en-GB" dirty="0">
                <a:latin typeface="Trebuchet MS" panose="020B0603020202020204" pitchFamily="34" charset="0"/>
              </a:rPr>
              <a:t>Break times: 10.30-10.45am Y3 &amp; Y4</a:t>
            </a:r>
          </a:p>
          <a:p>
            <a:r>
              <a:rPr lang="en-GB" dirty="0">
                <a:latin typeface="Trebuchet MS" panose="020B0603020202020204" pitchFamily="34" charset="0"/>
              </a:rPr>
              <a:t>Lunch time: 12.00pm - 1.00pm</a:t>
            </a:r>
          </a:p>
          <a:p>
            <a:r>
              <a:rPr lang="en-GB" dirty="0">
                <a:latin typeface="Trebuchet MS" panose="020B0603020202020204" pitchFamily="34" charset="0"/>
              </a:rPr>
              <a:t>End of the day: 3.30pm for Y3 &amp; Y4</a:t>
            </a: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E1348C-26BD-9BE1-97A3-7923C1E921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9059619" y="4340595"/>
            <a:ext cx="2455048" cy="23440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A140F2-BE3D-6693-6B6F-AD0B6B032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305" y="5522591"/>
            <a:ext cx="2600855" cy="11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318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695400" y="404790"/>
            <a:ext cx="8229600" cy="792163"/>
          </a:xfrm>
        </p:spPr>
        <p:txBody>
          <a:bodyPr/>
          <a:lstStyle/>
          <a:p>
            <a:r>
              <a:rPr lang="en-GB" altLang="en-US" dirty="0">
                <a:latin typeface="Trebuchet MS" panose="020B0603020202020204" pitchFamily="34" charset="0"/>
              </a:rPr>
              <a:t>Wraparound Care</a:t>
            </a:r>
            <a:r>
              <a:rPr lang="en-GB" altLang="en-US" dirty="0"/>
              <a:t>	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911424" y="1268414"/>
            <a:ext cx="10513168" cy="4897437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latin typeface="Trebuchet MS" panose="020B0603020202020204" pitchFamily="34" charset="0"/>
              </a:rPr>
              <a:t>Before school</a:t>
            </a:r>
          </a:p>
          <a:p>
            <a:pPr lvl="1"/>
            <a:r>
              <a:rPr lang="en-GB" altLang="en-US" sz="2400" dirty="0">
                <a:latin typeface="Trebuchet MS" panose="020B0603020202020204" pitchFamily="34" charset="0"/>
              </a:rPr>
              <a:t>Morning Club run by Glebe in our school hall. </a:t>
            </a:r>
          </a:p>
          <a:p>
            <a:pPr lvl="1"/>
            <a:r>
              <a:rPr lang="en-GB" altLang="en-US" sz="2400" dirty="0">
                <a:latin typeface="Trebuchet MS" panose="020B0603020202020204" pitchFamily="34" charset="0"/>
              </a:rPr>
              <a:t>7:30am to 8:40am.</a:t>
            </a:r>
          </a:p>
          <a:p>
            <a:pPr lvl="1"/>
            <a:r>
              <a:rPr lang="en-GB" altLang="en-US" sz="2400" dirty="0">
                <a:latin typeface="Trebuchet MS" panose="020B0603020202020204" pitchFamily="34" charset="0"/>
              </a:rPr>
              <a:t>Breakfast, childcare and activities. </a:t>
            </a:r>
          </a:p>
          <a:p>
            <a:pPr lvl="1"/>
            <a:r>
              <a:rPr lang="en-GB" dirty="0">
                <a:latin typeface="Trebuchet MS" panose="020B0603020202020204" pitchFamily="34" charset="0"/>
              </a:rPr>
              <a:t>Booking through Arbor £4</a:t>
            </a:r>
          </a:p>
          <a:p>
            <a:pPr marL="457200" lvl="1" indent="0">
              <a:buNone/>
            </a:pPr>
            <a:endParaRPr lang="en-GB" altLang="en-US" sz="2400" dirty="0">
              <a:latin typeface="Trebuchet MS" panose="020B0603020202020204" pitchFamily="34" charset="0"/>
            </a:endParaRPr>
          </a:p>
          <a:p>
            <a:r>
              <a:rPr lang="en-GB" altLang="en-US" sz="2400" dirty="0">
                <a:latin typeface="Trebuchet MS" panose="020B0603020202020204" pitchFamily="34" charset="0"/>
              </a:rPr>
              <a:t>After school</a:t>
            </a:r>
          </a:p>
          <a:p>
            <a:pPr lvl="1"/>
            <a:r>
              <a:rPr lang="en-GB" altLang="en-US" sz="2400" dirty="0">
                <a:latin typeface="Trebuchet MS" panose="020B0603020202020204" pitchFamily="34" charset="0"/>
              </a:rPr>
              <a:t>After-school club run by JPAC at Glebe.</a:t>
            </a:r>
          </a:p>
          <a:p>
            <a:pPr lvl="1"/>
            <a:r>
              <a:rPr lang="en-GB" altLang="en-US" sz="2400" dirty="0">
                <a:latin typeface="Trebuchet MS" panose="020B0603020202020204" pitchFamily="34" charset="0"/>
              </a:rPr>
              <a:t>3:15 to 6pm – see below website for pricings. </a:t>
            </a:r>
          </a:p>
          <a:p>
            <a:pPr lvl="1"/>
            <a:r>
              <a:rPr lang="en-GB" altLang="en-US" sz="2400" dirty="0">
                <a:latin typeface="Trebuchet MS" panose="020B0603020202020204" pitchFamily="34" charset="0"/>
              </a:rPr>
              <a:t>Activities and snack.</a:t>
            </a:r>
          </a:p>
          <a:p>
            <a:pPr lvl="1"/>
            <a:r>
              <a:rPr lang="en-GB" altLang="en-US" sz="2400" dirty="0">
                <a:latin typeface="Trebuchet MS" panose="020B0603020202020204" pitchFamily="34" charset="0"/>
              </a:rPr>
              <a:t>Infants/Nursery children collected from schools.</a:t>
            </a:r>
          </a:p>
          <a:p>
            <a:pPr lvl="1"/>
            <a:r>
              <a:rPr lang="en-GB" altLang="en-US" sz="2400" dirty="0">
                <a:latin typeface="Trebuchet MS" panose="020B0603020202020204" pitchFamily="34" charset="0"/>
              </a:rPr>
              <a:t>INSET day and holiday places available.</a:t>
            </a:r>
          </a:p>
          <a:p>
            <a:pPr marL="457200" lvl="1" indent="0">
              <a:buNone/>
            </a:pPr>
            <a:endParaRPr lang="en-GB" altLang="en-US" sz="2400" dirty="0">
              <a:latin typeface="Trebuchet MS" panose="020B0603020202020204" pitchFamily="34" charset="0"/>
            </a:endParaRPr>
          </a:p>
          <a:p>
            <a:pPr lvl="1"/>
            <a:endParaRPr lang="en-GB" altLang="en-US" sz="2400" dirty="0">
              <a:solidFill>
                <a:srgbClr val="FF0000"/>
              </a:solidFill>
            </a:endParaRPr>
          </a:p>
        </p:txBody>
      </p:sp>
      <p:pic>
        <p:nvPicPr>
          <p:cNvPr id="11268" name="Picture 2" descr="C:\Documents and Settings\jseymour\Local Settings\Temporary Internet Files\Content.IE5\HUN7XDFM\MC9002321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480" y="620688"/>
            <a:ext cx="1208087" cy="204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7320136" y="6237312"/>
            <a:ext cx="4494906" cy="461665"/>
          </a:xfrm>
          <a:prstGeom prst="rect">
            <a:avLst/>
          </a:prstGeom>
          <a:solidFill>
            <a:srgbClr val="FFFF00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>
                <a:solidFill>
                  <a:srgbClr val="541C38"/>
                </a:solidFill>
              </a:rPr>
              <a:t>www.jpacschoolclubs.co.uk</a:t>
            </a:r>
          </a:p>
        </p:txBody>
      </p:sp>
    </p:spTree>
    <p:extLst>
      <p:ext uri="{BB962C8B-B14F-4D97-AF65-F5344CB8AC3E}">
        <p14:creationId xmlns:p14="http://schemas.microsoft.com/office/powerpoint/2010/main" val="2771385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30C53-825B-8550-68E9-225C3E2A5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Systems and Processes:</a:t>
            </a:r>
            <a:r>
              <a:rPr lang="en-GB" b="1" dirty="0"/>
              <a:t> Absence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56804-86F9-A23D-2A83-54CF190A93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F8E784F-50F8-49AE-A219-FF9E6669BCA4}"/>
              </a:ext>
            </a:extLst>
          </p:cNvPr>
          <p:cNvSpPr/>
          <p:nvPr/>
        </p:nvSpPr>
        <p:spPr>
          <a:xfrm>
            <a:off x="897467" y="2006600"/>
            <a:ext cx="10397065" cy="332398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sz="2400" dirty="0"/>
              <a:t>If your child is unwell or unable to attend school, please call the school office </a:t>
            </a:r>
            <a:r>
              <a:rPr lang="en-GB" sz="2400" dirty="0"/>
              <a:t>(answer phone 24/7) </a:t>
            </a:r>
            <a:r>
              <a:rPr sz="2400" dirty="0"/>
              <a:t>or message on ARBOR by 8:45 AM.</a:t>
            </a:r>
            <a:endParaRPr lang="en-GB" sz="2400" dirty="0"/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Attendance Officer will call home if no message is received.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Any issues at all with getting your child to school please speak to 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Good attendance is celebrated in assembly every week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AFC83D-E413-3E0A-8A9A-B5CEA7B5D9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10236200" y="123142"/>
            <a:ext cx="1515534" cy="1447032"/>
          </a:xfrm>
          <a:prstGeom prst="rect">
            <a:avLst/>
          </a:prstGeom>
        </p:spPr>
      </p:pic>
      <p:pic>
        <p:nvPicPr>
          <p:cNvPr id="6" name="Picture 5" descr="A group of children running&#10;&#10;AI-generated content may be incorrect.">
            <a:extLst>
              <a:ext uri="{FF2B5EF4-FFF2-40B4-BE49-F238E27FC236}">
                <a16:creationId xmlns:a16="http://schemas.microsoft.com/office/drawing/2014/main" id="{4276C230-6C51-0AB4-0485-D065797A8A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248" y="5206586"/>
            <a:ext cx="4160886" cy="15868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E6E376-3193-195E-B0DC-C9F197ADDE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305" y="5453354"/>
            <a:ext cx="2600855" cy="11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62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F2FD6-5F52-5007-F367-13EF1814F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 Aid and Medication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E7E67A-D126-4DD4-BC77-D9E4E0BBA4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432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BE7E67A-D126-4DD4-BC77-D9E4E0BBA4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7868" y="1825625"/>
            <a:ext cx="5731933" cy="473110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Bumps and scrapes happen often while children play and explore.</a:t>
            </a:r>
          </a:p>
          <a:p>
            <a:r>
              <a:rPr lang="en-GB" dirty="0"/>
              <a:t>We have a number of first aid trained staff in school.</a:t>
            </a:r>
          </a:p>
          <a:p>
            <a:r>
              <a:rPr lang="en-GB" dirty="0"/>
              <a:t>We will be using ‘Medical Tracker’ to inform you about first aid/ accidents throughout the day.  This app emails parents with the basic details.</a:t>
            </a:r>
          </a:p>
          <a:p>
            <a:r>
              <a:rPr lang="en-GB" dirty="0"/>
              <a:t>If the injury is a concern someone will call you to discuss it further.</a:t>
            </a:r>
          </a:p>
          <a:p>
            <a:r>
              <a:rPr lang="en-GB" dirty="0"/>
              <a:t>We can dispense medication in school – it must be prescribed and a permission form completed with each medicine.</a:t>
            </a:r>
          </a:p>
          <a:p>
            <a:r>
              <a:rPr lang="en-GB" dirty="0"/>
              <a:t>Inhalers, epi-pens and other life saving medications are all kept with the children in their classrooms.</a:t>
            </a:r>
          </a:p>
          <a:p>
            <a:endParaRPr lang="en-GB" dirty="0"/>
          </a:p>
          <a:p>
            <a:endParaRPr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3534B0-B068-D45A-B496-A5E9D16C0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3666" y="1530802"/>
            <a:ext cx="3886200" cy="3660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063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048" y="288234"/>
            <a:ext cx="7426518" cy="222795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15617" y="2822713"/>
            <a:ext cx="1701580" cy="15664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53193" y="2822709"/>
            <a:ext cx="1701580" cy="156640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21858" y="2822710"/>
            <a:ext cx="1701580" cy="15664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075338" y="2819456"/>
            <a:ext cx="1701580" cy="1566407"/>
          </a:xfrm>
          <a:prstGeom prst="rec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198336" y="2822709"/>
            <a:ext cx="1701580" cy="156640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5130" y="2822709"/>
            <a:ext cx="15823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41266" y="2822709"/>
            <a:ext cx="1582310" cy="156966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52338" y="2819456"/>
            <a:ext cx="1582310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52200" y="2819456"/>
            <a:ext cx="1582310" cy="1569660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228819" y="2819456"/>
            <a:ext cx="1582310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5617" y="4579951"/>
            <a:ext cx="1713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GROW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75667" y="4579951"/>
            <a:ext cx="1713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LEARN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86739" y="4579950"/>
            <a:ext cx="1713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ENJOY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93118" y="4579949"/>
            <a:ext cx="1713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BELIEVE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817008" y="4579948"/>
            <a:ext cx="2405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ENCOURAGE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52007" y="5510254"/>
            <a:ext cx="104957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GLEBE WAY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9766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rebuchet MS" panose="020B0603020202020204" pitchFamily="34" charset="0"/>
              </a:rPr>
              <a:t>House Tokens</a:t>
            </a:r>
            <a:endParaRPr lang="en-US" dirty="0">
              <a:latin typeface="Trebuchet MS" panose="020B0603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Children are rewarded with tokens for 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behaving in the ‘Glebe Way’ which are 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collected in house colours.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Tokens are also collected for inter house 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competitions, both sporting and 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academic.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Siblings will be placed in the same house.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</p:txBody>
      </p:sp>
      <p:pic>
        <p:nvPicPr>
          <p:cNvPr id="4" name="Picture 3" descr="C:\Users\vspender\Pictures\Tour photos\IMG-068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4"/>
          <a:stretch/>
        </p:blipFill>
        <p:spPr bwMode="auto">
          <a:xfrm rot="5400000">
            <a:off x="7570001" y="1240533"/>
            <a:ext cx="4351338" cy="4062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80888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823331"/>
          </a:xfrm>
        </p:spPr>
        <p:txBody>
          <a:bodyPr/>
          <a:lstStyle/>
          <a:p>
            <a:pPr algn="ctr" eaLnBrk="1" hangingPunct="1"/>
            <a:r>
              <a:rPr lang="en-GB" altLang="en-US" sz="3600" dirty="0">
                <a:latin typeface="Trebuchet MS" panose="020B0603020202020204" pitchFamily="34" charset="0"/>
              </a:rPr>
              <a:t>Celebrating success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457200" indent="-457200">
              <a:buNone/>
            </a:pPr>
            <a:r>
              <a:rPr lang="en-GB" altLang="en-US" sz="2300" b="1" dirty="0">
                <a:latin typeface="Trebuchet MS"/>
              </a:rPr>
              <a:t>Dojo Points </a:t>
            </a:r>
          </a:p>
          <a:p>
            <a:pPr marL="457200" indent="-457200">
              <a:buNone/>
            </a:pPr>
            <a:endParaRPr lang="en-GB" altLang="en-US" sz="2300" b="1" dirty="0">
              <a:latin typeface="Trebuchet MS"/>
            </a:endParaRPr>
          </a:p>
          <a:p>
            <a:pPr marL="457200" indent="-457200">
              <a:buNone/>
            </a:pPr>
            <a:endParaRPr lang="en-GB" altLang="en-US" sz="2300" b="1" dirty="0">
              <a:latin typeface="Trebuchet MS"/>
            </a:endParaRPr>
          </a:p>
          <a:p>
            <a:pPr marL="457200" indent="-457200">
              <a:buNone/>
            </a:pPr>
            <a:endParaRPr lang="en-GB" altLang="en-US" sz="2300" b="1" dirty="0">
              <a:latin typeface="Trebuchet MS"/>
            </a:endParaRPr>
          </a:p>
          <a:p>
            <a:pPr marL="457200" indent="-457200">
              <a:buNone/>
            </a:pPr>
            <a:endParaRPr lang="en-GB" altLang="en-US" sz="2300" b="1" dirty="0">
              <a:latin typeface="Trebuchet MS"/>
            </a:endParaRPr>
          </a:p>
          <a:p>
            <a:pPr marL="457200" indent="-457200">
              <a:buNone/>
            </a:pPr>
            <a:endParaRPr lang="en-GB" altLang="en-US" sz="2300" b="1" dirty="0">
              <a:latin typeface="Trebuchet MS"/>
            </a:endParaRPr>
          </a:p>
          <a:p>
            <a:pPr marL="457200" indent="-457200">
              <a:buNone/>
            </a:pPr>
            <a:r>
              <a:rPr lang="en-GB" altLang="en-US" sz="2300" b="1" dirty="0">
                <a:latin typeface="Trebuchet MS"/>
              </a:rPr>
              <a:t>                 </a:t>
            </a:r>
          </a:p>
          <a:p>
            <a:pPr marL="457200" indent="-457200">
              <a:buNone/>
            </a:pPr>
            <a:r>
              <a:rPr lang="en-GB" altLang="en-US" sz="2300" b="1" dirty="0">
                <a:latin typeface="Trebuchet MS"/>
              </a:rPr>
              <a:t>                   Celebration assembly – </a:t>
            </a:r>
            <a:r>
              <a:rPr lang="en-GB" altLang="en-US" sz="2300" dirty="0">
                <a:latin typeface="Trebuchet MS"/>
              </a:rPr>
              <a:t>Star of Week, Glebe Way Award, </a:t>
            </a:r>
          </a:p>
          <a:p>
            <a:pPr marL="457200" indent="-457200">
              <a:buNone/>
            </a:pPr>
            <a:r>
              <a:rPr lang="en-GB" altLang="en-US" sz="2300" dirty="0">
                <a:latin typeface="Trebuchet MS"/>
              </a:rPr>
              <a:t>                                                       Star Readers, Star Writers, Maths Star</a:t>
            </a:r>
          </a:p>
          <a:p>
            <a:pPr marL="457200" indent="-457200">
              <a:buNone/>
            </a:pPr>
            <a:r>
              <a:rPr lang="en-GB" altLang="en-US" sz="2300" dirty="0">
                <a:latin typeface="Trebuchet MS"/>
              </a:rPr>
              <a:t>                                                       Awesome Attendance, Embark Award</a:t>
            </a:r>
          </a:p>
          <a:p>
            <a:pPr marL="457200" indent="-457200">
              <a:buNone/>
            </a:pPr>
            <a:endParaRPr lang="en-GB" altLang="en-US" sz="2300" b="1" dirty="0">
              <a:latin typeface="Trebuchet MS"/>
            </a:endParaRPr>
          </a:p>
          <a:p>
            <a:pPr marL="457200" indent="-457200">
              <a:buNone/>
            </a:pPr>
            <a:r>
              <a:rPr lang="en-GB" altLang="en-US" sz="2300" b="1" dirty="0">
                <a:latin typeface="Trebuchet MS"/>
              </a:rPr>
              <a:t>                      Awesome Attendance </a:t>
            </a:r>
            <a:r>
              <a:rPr lang="en-GB" altLang="en-US" sz="2300" dirty="0">
                <a:latin typeface="Trebuchet MS"/>
              </a:rPr>
              <a:t>– Which year/class has the best attendance each</a:t>
            </a:r>
          </a:p>
          <a:p>
            <a:pPr marL="457200" indent="-457200">
              <a:buNone/>
            </a:pPr>
            <a:r>
              <a:rPr lang="en-GB" altLang="en-US" sz="2300" dirty="0">
                <a:latin typeface="Trebuchet MS"/>
              </a:rPr>
              <a:t>                                                        week</a:t>
            </a:r>
          </a:p>
          <a:p>
            <a:pPr marL="457200" indent="-457200">
              <a:buNone/>
            </a:pPr>
            <a:r>
              <a:rPr lang="en-GB" altLang="en-US" sz="2300" b="1" dirty="0">
                <a:latin typeface="Trebuchet MS"/>
              </a:rPr>
              <a:t>                              Embark Award</a:t>
            </a:r>
            <a:endParaRPr lang="en-GB" altLang="en-US" sz="2300" b="1" dirty="0">
              <a:latin typeface="Trebuchet MS" panose="020B0603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8A80B7-4007-F82B-5EDF-F1CC994E0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046" y="1355784"/>
            <a:ext cx="2536562" cy="21123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CD63DD-184D-E7A1-FC12-3048B13D13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7088" y="1002190"/>
            <a:ext cx="7083375" cy="3008123"/>
          </a:xfrm>
          <a:prstGeom prst="rect">
            <a:avLst/>
          </a:prstGeom>
        </p:spPr>
      </p:pic>
      <p:pic>
        <p:nvPicPr>
          <p:cNvPr id="6" name="Picture 5" descr="A gold star on a white background&#10;&#10;AI-generated content may be incorrect.">
            <a:extLst>
              <a:ext uri="{FF2B5EF4-FFF2-40B4-BE49-F238E27FC236}">
                <a16:creationId xmlns:a16="http://schemas.microsoft.com/office/drawing/2014/main" id="{E23DB5C6-5C75-47D5-A46C-8ED07E12A3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595" y="4802015"/>
            <a:ext cx="1655919" cy="15317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472D8C-9485-C615-55BE-27F033EAC63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2426" b="-1"/>
          <a:stretch>
            <a:fillRect/>
          </a:stretch>
        </p:blipFill>
        <p:spPr>
          <a:xfrm>
            <a:off x="10056291" y="50019"/>
            <a:ext cx="1859663" cy="17756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F099FF-902F-68F5-0682-E2B4AF959D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12905" y="5645897"/>
            <a:ext cx="2600855" cy="116208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423E6-8730-B9CC-A6B2-97AA88375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Lunchtimes: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63394DD-5B68-AB20-AD2B-CC3327E658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7340" y="4145087"/>
            <a:ext cx="2437364" cy="25878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FB112-9B7C-6A8A-4727-D9DAFB9625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7355" y="3930235"/>
            <a:ext cx="3115325" cy="27394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CBC9EB-9FE3-F375-3E87-A092686A96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4749" y="461168"/>
            <a:ext cx="4405661" cy="61075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1E5FD78-CA39-882B-AF72-CB48B52400FA}"/>
              </a:ext>
            </a:extLst>
          </p:cNvPr>
          <p:cNvSpPr txBox="1"/>
          <p:nvPr/>
        </p:nvSpPr>
        <p:spPr>
          <a:xfrm>
            <a:off x="431800" y="1690688"/>
            <a:ext cx="666326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School dinners or packed lunches.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DCC catering – Food Explorers, meals cost £3.25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Kitchen onsite and all meals freshly prepared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Free School Meals – apply online</a:t>
            </a:r>
          </a:p>
          <a:p>
            <a:r>
              <a:rPr lang="en-GB" sz="2400" dirty="0">
                <a:hlinkClick r:id="rId5"/>
              </a:rPr>
              <a:t>Free school meals - Derbyshire County Council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Starting our Opal Play journey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4903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8DE17-1397-0F59-BA28-7EAD80D8D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358C1-0B5A-5515-A92B-7197D68C3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to expect in Y3 </a:t>
            </a:r>
            <a:br>
              <a:rPr lang="en-GB" dirty="0"/>
            </a:br>
            <a:r>
              <a:rPr lang="en-GB" dirty="0"/>
              <a:t>Uniform…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50D817-D21F-26E8-7F0A-477F404A3C8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White Polo T-Shirt/Shirt</a:t>
            </a:r>
          </a:p>
          <a:p>
            <a:r>
              <a:rPr lang="en-GB" dirty="0"/>
              <a:t>Black/Grey school trousers/shorts</a:t>
            </a:r>
          </a:p>
          <a:p>
            <a:r>
              <a:rPr lang="en-GB" dirty="0"/>
              <a:t>Black/Grey knee length skirt</a:t>
            </a:r>
          </a:p>
          <a:p>
            <a:r>
              <a:rPr lang="en-GB" dirty="0"/>
              <a:t>Burgandy school fleece</a:t>
            </a:r>
          </a:p>
          <a:p>
            <a:r>
              <a:rPr lang="en-GB" dirty="0"/>
              <a:t>Burgandy school jumper/cardigan</a:t>
            </a:r>
          </a:p>
          <a:p>
            <a:r>
              <a:rPr lang="en-GB" dirty="0"/>
              <a:t>Burgandy/red gingham dress</a:t>
            </a:r>
          </a:p>
          <a:p>
            <a:r>
              <a:rPr lang="en-GB" dirty="0"/>
              <a:t>Black shoes/trainers (no logos)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D04BFBA-F2E0-3804-2984-4096D980E72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White PE T-Shirt</a:t>
            </a:r>
          </a:p>
          <a:p>
            <a:r>
              <a:rPr lang="en-GB" dirty="0"/>
              <a:t>Black PE shorts/tracksuit bottoms</a:t>
            </a:r>
          </a:p>
          <a:p>
            <a:r>
              <a:rPr lang="en-GB" dirty="0"/>
              <a:t>Indoor/outdoor trainers</a:t>
            </a:r>
          </a:p>
          <a:p>
            <a:r>
              <a:rPr lang="en-GB" dirty="0"/>
              <a:t>Black jumper/hoodie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House competition T-Shirt – red, blue, green, yellow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ADFB10-9297-DE1B-2B1E-39A58427C9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9990667" y="90165"/>
            <a:ext cx="1964266" cy="18754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619F07-6AFC-B2D4-5DE5-B2C3053AB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2105" y="5695916"/>
            <a:ext cx="2600855" cy="11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643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44947-6546-3776-A72A-B4D707C2F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to expect in Y3 </a:t>
            </a:r>
            <a:br>
              <a:rPr lang="en-GB" dirty="0"/>
            </a:br>
            <a:r>
              <a:rPr lang="en-GB" dirty="0"/>
              <a:t>Timetable/What to bring to school….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4A62E-54E4-8270-B359-3465ECBC5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333" y="1825625"/>
            <a:ext cx="10930467" cy="4351338"/>
          </a:xfrm>
        </p:spPr>
        <p:txBody>
          <a:bodyPr/>
          <a:lstStyle/>
          <a:p>
            <a:r>
              <a:rPr lang="en-GB" dirty="0"/>
              <a:t>School diary</a:t>
            </a:r>
          </a:p>
          <a:p>
            <a:r>
              <a:rPr lang="en-GB" dirty="0"/>
              <a:t>PE kit (labelled)</a:t>
            </a:r>
          </a:p>
          <a:p>
            <a:r>
              <a:rPr lang="en-GB" dirty="0"/>
              <a:t>Reading book</a:t>
            </a:r>
          </a:p>
          <a:p>
            <a:r>
              <a:rPr lang="en-GB" dirty="0"/>
              <a:t>Water bottle</a:t>
            </a:r>
          </a:p>
          <a:p>
            <a:r>
              <a:rPr lang="en-GB" dirty="0"/>
              <a:t>Labelled coat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533669-F218-7F3E-0FA7-91C8A464E9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711200" y="4714671"/>
            <a:ext cx="1938867" cy="18512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07C7AA-1825-8C7F-DD65-D4BC9DD2A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0532" y="2168460"/>
            <a:ext cx="8911468" cy="37046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98CEB8-6762-5F87-1E21-482FB2F6C4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6705" y="99506"/>
            <a:ext cx="2600855" cy="11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9352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D371E-A850-7825-9E39-C783D322B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to expect in Y3: </a:t>
            </a:r>
            <a:r>
              <a:rPr lang="en-GB" dirty="0"/>
              <a:t>Curriculum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22C58D9-28D9-08A1-8F73-1C92120A07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9666" y="1321192"/>
            <a:ext cx="10634133" cy="543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7434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FEE3A-B2AC-F52A-0BBE-86081C89B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9E33E-C45A-2C35-8D98-9D7871D2B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to expect in Y3: </a:t>
            </a:r>
            <a:r>
              <a:rPr lang="en-GB" dirty="0"/>
              <a:t>Curriculum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7052007-6228-F61A-5089-CC13B270F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698" y="1690688"/>
            <a:ext cx="4355079" cy="249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99894084-5B6A-44E7-D0E8-B18E6F0E948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681" y="1599280"/>
            <a:ext cx="4531253" cy="236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8B0E29C0-49CF-4972-4F7B-AC34972F94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821" y="4367213"/>
            <a:ext cx="2381779" cy="238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25BDD24E-40E0-C994-A63C-2BF79A8AB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466" y="4367213"/>
            <a:ext cx="3953934" cy="230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84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650F2-25F5-46C9-3831-4FC06F077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A2845-1791-D6F7-113C-CBCC95114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to expect in Y3: </a:t>
            </a:r>
            <a:r>
              <a:rPr lang="en-GB" dirty="0"/>
              <a:t>Enrichment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8ABE4E-A5C2-EB3D-0A3A-8B57C1CDC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Music </a:t>
            </a:r>
          </a:p>
          <a:p>
            <a:r>
              <a:rPr lang="en-GB" dirty="0"/>
              <a:t>School Trip</a:t>
            </a:r>
          </a:p>
          <a:p>
            <a:r>
              <a:rPr lang="en-GB" dirty="0"/>
              <a:t>Enterprise week</a:t>
            </a:r>
          </a:p>
          <a:p>
            <a:r>
              <a:rPr lang="en-GB" dirty="0"/>
              <a:t>Arts and cultures week</a:t>
            </a:r>
          </a:p>
          <a:p>
            <a:r>
              <a:rPr lang="en-GB" dirty="0"/>
              <a:t>After school clubs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DC6369-D989-87B0-9D68-D5EF724CF8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10416943" y="5173391"/>
            <a:ext cx="1464734" cy="13985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7C7735-B82E-F96E-DA55-20BA800E1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8654" y="563816"/>
            <a:ext cx="2352946" cy="36328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FE336BE-9F2A-4DF5-3292-DE4D7AA03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0319" y="1290673"/>
            <a:ext cx="4260535" cy="23357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766906-9AF2-4A45-9CC4-0C1A7809C9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4918" y="4629546"/>
            <a:ext cx="1714649" cy="16613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8402E5-EB69-14BC-BE84-A3AF60F0E0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491" y="4599486"/>
            <a:ext cx="2994920" cy="15774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2709D38-3083-5040-C62D-4C16817FF5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1664" y="5303954"/>
            <a:ext cx="2651990" cy="13869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931A6BD-F887-52B2-0D7D-B172BBC551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9707" y="3622023"/>
            <a:ext cx="1653683" cy="154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2669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1D58C-E685-9A84-DAE3-33DF5A332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Inclusion – SEND/Vulnerable 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EC37E-C795-4857-AB75-E52F07EC1C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Quality First Teaching</a:t>
            </a:r>
          </a:p>
          <a:p>
            <a:r>
              <a:rPr lang="en-GB" dirty="0"/>
              <a:t>Adaptive Teaching</a:t>
            </a:r>
          </a:p>
          <a:p>
            <a:r>
              <a:rPr lang="en-GB" dirty="0"/>
              <a:t>Individual Education Plans</a:t>
            </a:r>
          </a:p>
          <a:p>
            <a:r>
              <a:rPr lang="en-GB" dirty="0"/>
              <a:t>Resources</a:t>
            </a:r>
          </a:p>
          <a:p>
            <a:r>
              <a:rPr lang="en-GB" dirty="0"/>
              <a:t>Focused interventions </a:t>
            </a:r>
          </a:p>
          <a:p>
            <a:r>
              <a:rPr lang="en-GB" dirty="0"/>
              <a:t>Pastoral support – ELSA, Positive Play, Lego Therapy, Forest School</a:t>
            </a:r>
          </a:p>
          <a:p>
            <a:r>
              <a:rPr lang="en-GB" dirty="0"/>
              <a:t>External agency support where needed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04D8E2-555A-89F7-7A55-32A4F4C770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9883909" y="4729532"/>
            <a:ext cx="2074048" cy="1980301"/>
          </a:xfrm>
          <a:prstGeom prst="rect">
            <a:avLst/>
          </a:prstGeom>
        </p:spPr>
      </p:pic>
      <p:pic>
        <p:nvPicPr>
          <p:cNvPr id="5" name="Picture 4" descr="A gold star on a white background&#10;&#10;AI-generated content may be incorrect.">
            <a:extLst>
              <a:ext uri="{FF2B5EF4-FFF2-40B4-BE49-F238E27FC236}">
                <a16:creationId xmlns:a16="http://schemas.microsoft.com/office/drawing/2014/main" id="{62FA9070-05FB-F5A9-9F2E-23C45CFD30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6636" y="365125"/>
            <a:ext cx="1578855" cy="1460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2F3DD1-8CF1-3EEA-821D-5666F62FFE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5757152"/>
            <a:ext cx="2463800" cy="11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030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0E7D8-156D-2F7C-AB01-B26230B0E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09847-21B9-8C36-99C7-1FE92A6E3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Inclusion - </a:t>
            </a:r>
            <a:br>
              <a:rPr lang="en-GB" dirty="0"/>
            </a:br>
            <a:r>
              <a:rPr lang="en-GB" dirty="0"/>
              <a:t>Pupil Premium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FCF98-4DCC-8677-D37E-0071DDEC7BA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7743FBF-9038-5B78-73A0-E5273951904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 descr="A gold star on a white background&#10;&#10;AI-generated content may be incorrect.">
            <a:extLst>
              <a:ext uri="{FF2B5EF4-FFF2-40B4-BE49-F238E27FC236}">
                <a16:creationId xmlns:a16="http://schemas.microsoft.com/office/drawing/2014/main" id="{88101CED-977B-2BF6-6F7A-DD32C0FD4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314" y="4852344"/>
            <a:ext cx="1655919" cy="15317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D0F1F9-9454-20C4-D2FD-F51A850B80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2267" y="48561"/>
            <a:ext cx="5304470" cy="67608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A444E52-A908-DCD9-AC65-05B696C5593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2426" b="-1"/>
          <a:stretch>
            <a:fillRect/>
          </a:stretch>
        </p:blipFill>
        <p:spPr>
          <a:xfrm>
            <a:off x="356028" y="4610999"/>
            <a:ext cx="2074048" cy="198030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47F74BC-FD2E-A9D4-1480-F8B167622B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33" y="2389773"/>
            <a:ext cx="6172200" cy="1763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734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BCAD4-1D6E-4E19-E050-6FCAA6FEA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Transition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F6003-1F3E-AD42-6786-9ECD4ED34C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Wednesday 15</a:t>
            </a:r>
            <a:r>
              <a:rPr lang="en-GB" b="1" baseline="30000" dirty="0"/>
              <a:t>th</a:t>
            </a:r>
            <a:r>
              <a:rPr lang="en-GB" b="1" dirty="0"/>
              <a:t> July</a:t>
            </a:r>
          </a:p>
          <a:p>
            <a:pPr marL="0" indent="0">
              <a:buNone/>
            </a:pPr>
            <a:r>
              <a:rPr lang="en-GB" dirty="0"/>
              <a:t>Arrive at school for 9am  - children will go straight through to the hall to meet the teachers.</a:t>
            </a:r>
          </a:p>
          <a:p>
            <a:pPr marL="0" indent="0">
              <a:buNone/>
            </a:pPr>
            <a:r>
              <a:rPr lang="en-GB" dirty="0"/>
              <a:t>Children to come in their usual school uniform.</a:t>
            </a:r>
          </a:p>
          <a:p>
            <a:pPr marL="0" indent="0">
              <a:buNone/>
            </a:pPr>
            <a:r>
              <a:rPr lang="en-GB" dirty="0"/>
              <a:t>School dinner numbers will have been sent through in advance from Infant schools. </a:t>
            </a:r>
          </a:p>
          <a:p>
            <a:pPr marL="0" indent="0">
              <a:buNone/>
            </a:pPr>
            <a:r>
              <a:rPr lang="en-GB" dirty="0"/>
              <a:t>Collect children at 3.30pm from playground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566441-ECD1-FD12-85E7-30D2315E38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9821619" y="159015"/>
            <a:ext cx="1820048" cy="1737782"/>
          </a:xfrm>
          <a:prstGeom prst="rect">
            <a:avLst/>
          </a:prstGeom>
        </p:spPr>
      </p:pic>
      <p:pic>
        <p:nvPicPr>
          <p:cNvPr id="7" name="Picture 6" descr="A gold star on a white background&#10;&#10;AI-generated content may be incorrect.">
            <a:extLst>
              <a:ext uri="{FF2B5EF4-FFF2-40B4-BE49-F238E27FC236}">
                <a16:creationId xmlns:a16="http://schemas.microsoft.com/office/drawing/2014/main" id="{771AB9E0-7FF6-0ECF-7E70-4564BC042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8196" y="5248633"/>
            <a:ext cx="1345072" cy="12442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7783E5-4EA4-2F57-4FB2-C2AE5230F6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372" y="5595921"/>
            <a:ext cx="2600855" cy="11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2778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51384" y="476672"/>
            <a:ext cx="8229600" cy="739775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latin typeface="Trebuchet MS" panose="020B0603020202020204" pitchFamily="34" charset="0"/>
              </a:rPr>
              <a:t>How can you get involved: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07368" y="1340768"/>
            <a:ext cx="11305256" cy="511232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spcBef>
                <a:spcPct val="35000"/>
              </a:spcBef>
              <a:buSzPct val="66000"/>
            </a:pPr>
            <a:r>
              <a:rPr lang="en-GB" altLang="en-US" sz="2600" dirty="0">
                <a:latin typeface="Trebuchet MS" panose="020B0603020202020204" pitchFamily="34" charset="0"/>
              </a:rPr>
              <a:t>Parents invited to Maths Day, World Book Day, Enterprise, Anti-bullying Week, Wider Opps Performances, Assemblies. </a:t>
            </a:r>
          </a:p>
          <a:p>
            <a:pPr eaLnBrk="1" hangingPunct="1">
              <a:lnSpc>
                <a:spcPct val="80000"/>
              </a:lnSpc>
              <a:spcBef>
                <a:spcPct val="35000"/>
              </a:spcBef>
              <a:buSzPct val="66000"/>
            </a:pPr>
            <a:r>
              <a:rPr lang="en-GB" altLang="en-US" sz="2600" dirty="0">
                <a:latin typeface="Trebuchet MS" panose="020B0603020202020204" pitchFamily="34" charset="0"/>
              </a:rPr>
              <a:t>Book Fair twice a year</a:t>
            </a:r>
          </a:p>
          <a:p>
            <a:pPr eaLnBrk="1" hangingPunct="1">
              <a:lnSpc>
                <a:spcPct val="80000"/>
              </a:lnSpc>
              <a:spcBef>
                <a:spcPct val="35000"/>
              </a:spcBef>
              <a:buSzPct val="66000"/>
            </a:pPr>
            <a:r>
              <a:rPr lang="en-GB" altLang="en-US" sz="2600" dirty="0">
                <a:latin typeface="Trebuchet MS" panose="020B0603020202020204" pitchFamily="34" charset="0"/>
              </a:rPr>
              <a:t>Annual Survey / Questionnaire</a:t>
            </a:r>
          </a:p>
          <a:p>
            <a:pPr eaLnBrk="1" hangingPunct="1">
              <a:lnSpc>
                <a:spcPct val="80000"/>
              </a:lnSpc>
              <a:spcBef>
                <a:spcPct val="35000"/>
              </a:spcBef>
              <a:buSzPct val="66000"/>
            </a:pPr>
            <a:r>
              <a:rPr lang="en-GB" altLang="en-US" sz="2600" dirty="0">
                <a:latin typeface="Trebuchet MS" panose="020B0603020202020204" pitchFamily="34" charset="0"/>
              </a:rPr>
              <a:t>Parents welcome to join </a:t>
            </a:r>
            <a:r>
              <a:rPr lang="en-GB" altLang="en-US" sz="2600" b="1" dirty="0">
                <a:latin typeface="Trebuchet MS" panose="020B0603020202020204" pitchFamily="34" charset="0"/>
              </a:rPr>
              <a:t>Governors</a:t>
            </a:r>
            <a:r>
              <a:rPr lang="en-GB" altLang="en-US" sz="2600" dirty="0">
                <a:latin typeface="Trebuchet MS" panose="020B0603020202020204" pitchFamily="34" charset="0"/>
              </a:rPr>
              <a:t> if availability!</a:t>
            </a:r>
          </a:p>
          <a:p>
            <a:pPr eaLnBrk="1" hangingPunct="1">
              <a:lnSpc>
                <a:spcPct val="80000"/>
              </a:lnSpc>
              <a:spcBef>
                <a:spcPct val="35000"/>
              </a:spcBef>
              <a:buSzPct val="66000"/>
            </a:pPr>
            <a:r>
              <a:rPr lang="en-GB" altLang="en-US" sz="2600" b="1" dirty="0">
                <a:latin typeface="Trebuchet MS" panose="020B0603020202020204" pitchFamily="34" charset="0"/>
              </a:rPr>
              <a:t>PTA</a:t>
            </a:r>
            <a:r>
              <a:rPr lang="en-GB" altLang="en-US" sz="2600" dirty="0">
                <a:latin typeface="Trebuchet MS" panose="020B0603020202020204" pitchFamily="34" charset="0"/>
              </a:rPr>
              <a:t> – newly established for 26/27 to support the school in providing further enrichment activities as well as resources that sit outside of school budgets.</a:t>
            </a:r>
          </a:p>
          <a:p>
            <a:pPr marL="0" indent="0" eaLnBrk="1" hangingPunct="1">
              <a:lnSpc>
                <a:spcPct val="80000"/>
              </a:lnSpc>
              <a:spcBef>
                <a:spcPct val="35000"/>
              </a:spcBef>
              <a:buSzPct val="66000"/>
              <a:buNone/>
            </a:pPr>
            <a:r>
              <a:rPr lang="en-GB" altLang="en-US" sz="2600" dirty="0">
                <a:latin typeface="Trebuchet MS" panose="020B0603020202020204" pitchFamily="34" charset="0"/>
              </a:rPr>
              <a:t>       School disco’s</a:t>
            </a:r>
          </a:p>
          <a:p>
            <a:pPr marL="0" indent="0" eaLnBrk="1" hangingPunct="1">
              <a:lnSpc>
                <a:spcPct val="80000"/>
              </a:lnSpc>
              <a:spcBef>
                <a:spcPct val="35000"/>
              </a:spcBef>
              <a:buSzPct val="66000"/>
              <a:buNone/>
            </a:pPr>
            <a:r>
              <a:rPr lang="en-GB" altLang="en-US" sz="2600" dirty="0">
                <a:latin typeface="Trebuchet MS" panose="020B0603020202020204" pitchFamily="34" charset="0"/>
              </a:rPr>
              <a:t>      Christmas/Summer Fair</a:t>
            </a:r>
          </a:p>
          <a:p>
            <a:pPr marL="0" indent="0" eaLnBrk="1" hangingPunct="1">
              <a:lnSpc>
                <a:spcPct val="80000"/>
              </a:lnSpc>
              <a:spcBef>
                <a:spcPct val="35000"/>
              </a:spcBef>
              <a:buSzPct val="66000"/>
              <a:buNone/>
            </a:pPr>
            <a:r>
              <a:rPr lang="en-GB" altLang="en-US" sz="2600" dirty="0">
                <a:latin typeface="Trebuchet MS" panose="020B0603020202020204" pitchFamily="34" charset="0"/>
              </a:rPr>
              <a:t>       Film nights</a:t>
            </a:r>
          </a:p>
          <a:p>
            <a:pPr marL="0" indent="0" eaLnBrk="1" hangingPunct="1">
              <a:lnSpc>
                <a:spcPct val="80000"/>
              </a:lnSpc>
              <a:spcBef>
                <a:spcPct val="35000"/>
              </a:spcBef>
              <a:buSzPct val="66000"/>
              <a:buNone/>
            </a:pPr>
            <a:r>
              <a:rPr lang="en-GB" altLang="en-US" sz="2600" dirty="0">
                <a:latin typeface="Trebuchet MS" panose="020B0603020202020204" pitchFamily="34" charset="0"/>
              </a:rPr>
              <a:t>      Easter activities……. Plus other events</a:t>
            </a:r>
          </a:p>
          <a:p>
            <a:pPr eaLnBrk="1" hangingPunct="1">
              <a:lnSpc>
                <a:spcPct val="80000"/>
              </a:lnSpc>
              <a:spcBef>
                <a:spcPct val="35000"/>
              </a:spcBef>
              <a:buSzPct val="66000"/>
            </a:pPr>
            <a:endParaRPr lang="en-GB" altLang="en-US" sz="2600" dirty="0">
              <a:latin typeface="Trebuchet MS" panose="020B060302020202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35000"/>
              </a:spcBef>
              <a:buSzPct val="66000"/>
            </a:pPr>
            <a:endParaRPr lang="en-GB" alt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E7752B-2FA8-B327-2179-7F3B10DC02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426" b="-1"/>
          <a:stretch>
            <a:fillRect/>
          </a:stretch>
        </p:blipFill>
        <p:spPr>
          <a:xfrm>
            <a:off x="9059619" y="4340595"/>
            <a:ext cx="2455048" cy="23440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634755-A9B4-23E9-4E84-9B52C40F4D04}"/>
              </a:ext>
            </a:extLst>
          </p:cNvPr>
          <p:cNvSpPr txBox="1"/>
          <p:nvPr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 </a:t>
            </a:r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CC795-D25C-9800-B0E5-D3C91B17F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pack…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D741B2-B6B4-0785-4D96-B99419E07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Admission Form</a:t>
            </a:r>
          </a:p>
          <a:p>
            <a:r>
              <a:rPr lang="en-GB" dirty="0"/>
              <a:t>End of Day arrangements</a:t>
            </a:r>
          </a:p>
          <a:p>
            <a:r>
              <a:rPr lang="en-GB" dirty="0"/>
              <a:t>Breakfast Club registration</a:t>
            </a:r>
          </a:p>
          <a:p>
            <a:r>
              <a:rPr lang="en-GB" dirty="0"/>
              <a:t>Free School Meals application information</a:t>
            </a:r>
          </a:p>
          <a:p>
            <a:r>
              <a:rPr lang="en-GB" dirty="0"/>
              <a:t>Medical diet information</a:t>
            </a:r>
          </a:p>
          <a:p>
            <a:r>
              <a:rPr lang="en-GB" dirty="0"/>
              <a:t>JPAC leaflet</a:t>
            </a:r>
          </a:p>
          <a:p>
            <a:r>
              <a:rPr lang="en-GB" dirty="0"/>
              <a:t>Free School Meal leaflet</a:t>
            </a:r>
          </a:p>
          <a:p>
            <a:r>
              <a:rPr lang="en-GB" dirty="0"/>
              <a:t>Embark Governor Information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8A586A-DE01-5D0F-B2BE-75C741BC03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6" b="-1"/>
          <a:stretch>
            <a:fillRect/>
          </a:stretch>
        </p:blipFill>
        <p:spPr>
          <a:xfrm>
            <a:off x="9583615" y="4647511"/>
            <a:ext cx="2074048" cy="19803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989E47-74D3-C279-6671-23AA5EAB13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0212" y="230188"/>
            <a:ext cx="2600855" cy="11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034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ACC343EB03A24B97CAD6220C0B9111" ma:contentTypeVersion="7" ma:contentTypeDescription="Create a new document." ma:contentTypeScope="" ma:versionID="fe4041cbc4041a8ca45ced8f4b779c6e">
  <xsd:schema xmlns:xsd="http://www.w3.org/2001/XMLSchema" xmlns:xs="http://www.w3.org/2001/XMLSchema" xmlns:p="http://schemas.microsoft.com/office/2006/metadata/properties" xmlns:ns2="0d22ae32-69e3-453e-b513-b3de87127362" targetNamespace="http://schemas.microsoft.com/office/2006/metadata/properties" ma:root="true" ma:fieldsID="6195f8b40dcae2debee761c4feb98690" ns2:_="">
    <xsd:import namespace="0d22ae32-69e3-453e-b513-b3de8712736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22ae32-69e3-453e-b513-b3de871273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BE424C8-9D97-4AC1-8DF2-599B8935B767}"/>
</file>

<file path=customXml/itemProps2.xml><?xml version="1.0" encoding="utf-8"?>
<ds:datastoreItem xmlns:ds="http://schemas.openxmlformats.org/officeDocument/2006/customXml" ds:itemID="{D8936018-2F89-4646-B70D-7481BB0101E2}"/>
</file>

<file path=customXml/itemProps3.xml><?xml version="1.0" encoding="utf-8"?>
<ds:datastoreItem xmlns:ds="http://schemas.openxmlformats.org/officeDocument/2006/customXml" ds:itemID="{8DE4B8E4-34A6-4DE9-B859-90CCD2E9A38E}"/>
</file>

<file path=docProps/app.xml><?xml version="1.0" encoding="utf-8"?>
<Properties xmlns="http://schemas.openxmlformats.org/officeDocument/2006/extended-properties" xmlns:vt="http://schemas.openxmlformats.org/officeDocument/2006/docPropsVTypes">
  <TotalTime>19777</TotalTime>
  <Words>960</Words>
  <Application>Microsoft Office PowerPoint</Application>
  <PresentationFormat>Widescreen</PresentationFormat>
  <Paragraphs>162</Paragraphs>
  <Slides>24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Aptos</vt:lpstr>
      <vt:lpstr>Aptos Display</vt:lpstr>
      <vt:lpstr>Arial</vt:lpstr>
      <vt:lpstr>Calibri</vt:lpstr>
      <vt:lpstr>Trebuchet MS</vt:lpstr>
      <vt:lpstr>Office Theme</vt:lpstr>
      <vt:lpstr>Y3 Information meeting  </vt:lpstr>
      <vt:lpstr>Welcome to Glebe Junior School </vt:lpstr>
      <vt:lpstr>                   Who’s who?</vt:lpstr>
      <vt:lpstr>Buildings and layout</vt:lpstr>
      <vt:lpstr>Buildings and layout</vt:lpstr>
      <vt:lpstr>Systems and Processes:                                                  Arbor and Class Dojo</vt:lpstr>
      <vt:lpstr>Systems and Processes: The School Day</vt:lpstr>
      <vt:lpstr>Wraparound Care </vt:lpstr>
      <vt:lpstr>Systems and Processes: Absence </vt:lpstr>
      <vt:lpstr>First Aid and Medication</vt:lpstr>
      <vt:lpstr>PowerPoint Presentation</vt:lpstr>
      <vt:lpstr>House Tokens</vt:lpstr>
      <vt:lpstr>Celebrating success</vt:lpstr>
      <vt:lpstr>Lunchtimes:</vt:lpstr>
      <vt:lpstr>What to expect in Y3  Uniform…</vt:lpstr>
      <vt:lpstr>What to expect in Y3  Timetable/What to bring to school….</vt:lpstr>
      <vt:lpstr>What to expect in Y3: Curriculum</vt:lpstr>
      <vt:lpstr>What to expect in Y3: Curriculum</vt:lpstr>
      <vt:lpstr>What to expect in Y3: Enrichment</vt:lpstr>
      <vt:lpstr>Inclusion – SEND/Vulnerable groups</vt:lpstr>
      <vt:lpstr>Inclusion -  Pupil Premium</vt:lpstr>
      <vt:lpstr>Transition Day</vt:lpstr>
      <vt:lpstr>How can you get involved:</vt:lpstr>
      <vt:lpstr>Welcome pack…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Chelsea Williams</dc:creator>
  <cp:lastModifiedBy>Liz James</cp:lastModifiedBy>
  <cp:revision>2</cp:revision>
  <dcterms:created xsi:type="dcterms:W3CDTF">2026-06-02T13:38:15Z</dcterms:created>
  <dcterms:modified xsi:type="dcterms:W3CDTF">2026-06-19T14:07:27Z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0x010100E9ACC343EB03A24B97CAD6220C0B9111</vt:lpwstr>
  </property>
</Properties>
</file>